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Calibri" panose="020F0502020204030204" pitchFamily="34" charset="0"/>
      <p:regular r:id="rId21"/>
      <p:bold r:id="rId22"/>
      <p:italic r:id="rId23"/>
      <p:boldItalic r:id="rId24"/>
    </p:embeddedFont>
    <p:embeddedFont>
      <p:font typeface="Gordita" panose="020B0604020202020204" charset="0"/>
      <p:regular r:id="rId25"/>
    </p:embeddedFont>
    <p:embeddedFont>
      <p:font typeface="Gordita Bold"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3357" autoAdjust="0"/>
  </p:normalViewPr>
  <p:slideViewPr>
    <p:cSldViewPr>
      <p:cViewPr varScale="1">
        <p:scale>
          <a:sx n="35" d="100"/>
          <a:sy n="35" d="100"/>
        </p:scale>
        <p:origin x="1180"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dro Alvim Domingos de Oliveira" userId="036e5dfc13d418c6" providerId="LiveId" clId="{CE89B83D-AE11-4EB2-AB2F-67E177E45FB7}"/>
    <pc:docChg chg="modSld">
      <pc:chgData name="Pedro Alvim Domingos de Oliveira" userId="036e5dfc13d418c6" providerId="LiveId" clId="{CE89B83D-AE11-4EB2-AB2F-67E177E45FB7}" dt="2022-09-02T13:38:33.819" v="0"/>
      <pc:docMkLst>
        <pc:docMk/>
      </pc:docMkLst>
      <pc:sldChg chg="modNotesTx">
        <pc:chgData name="Pedro Alvim Domingos de Oliveira" userId="036e5dfc13d418c6" providerId="LiveId" clId="{CE89B83D-AE11-4EB2-AB2F-67E177E45FB7}" dt="2022-09-02T13:38:33.819" v="0"/>
        <pc:sldMkLst>
          <pc:docMk/>
          <pc:sldMk cId="0" sldId="27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02.09.2022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02.09.2022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This is a true story about Helen Roseveare when she worked in the Congo as a doctor. You can find the full story in the notes.</a:t>
            </a:r>
          </a:p>
          <a:p>
            <a:pPr lvl="0"/>
            <a:r>
              <a:rPr lang="en-US"/>
              <a:t>A small book is available if you want to purchase:</a:t>
            </a:r>
          </a:p>
          <a:p>
            <a:pPr lvl="0"/>
            <a:r>
              <a:rPr lang="en-US"/>
              <a:t>Title Helen Roseveare: What’s In The Parcel?</a:t>
            </a:r>
          </a:p>
          <a:p>
            <a:pPr lvl="0"/>
            <a:r>
              <a:rPr lang="en-US"/>
              <a:t>Author(s) Catherine Mackenzie</a:t>
            </a:r>
          </a:p>
          <a:p>
            <a:pPr lvl="0"/>
            <a:r>
              <a:rPr lang="en-US"/>
              <a:t>ISBN 9781845503833</a:t>
            </a:r>
          </a:p>
          <a:p>
            <a:pPr lvl="0"/>
            <a:r>
              <a:rPr lang="en-US"/>
              <a:t>Publisher Christian Focus Publications</a:t>
            </a:r>
          </a:p>
          <a:p>
            <a:pPr lvl="0"/>
            <a:r>
              <a:rPr lang="en-US"/>
              <a:t>Series Little Lights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02.09.2022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How many languages are spoken in D.R. Congo?</a:t>
            </a:r>
          </a:p>
          <a:p>
            <a:pPr lvl="0"/>
            <a:r>
              <a:rPr lang="en-US"/>
              <a:t>A. 1</a:t>
            </a:r>
          </a:p>
          <a:p>
            <a:pPr lvl="0"/>
            <a:r>
              <a:rPr lang="en-US"/>
              <a:t>B. 30</a:t>
            </a:r>
          </a:p>
          <a:p>
            <a:pPr lvl="0"/>
            <a:r>
              <a:rPr lang="en-US"/>
              <a:t>C. 200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11</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02.09.2022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Over 200 languages and dialects are spoken in D.R. Congo! There are 5 main languages, which are French, Kikongo (Kituba), Lingala, Swahili, and Tshiluba, as well as many other dialects. Can you say anything in another language?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12</a:t>
            </a:fld>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02.09.2022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What kind of animals can you find in Congo?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13</a:t>
            </a:fld>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02.09.2022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There are thousands of species of mammals, birds and fish found in D.R. Congo. These include lions, rare mountain gorillas, African elephants, okapi (shown here).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14</a:t>
            </a:fld>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02.09.2022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What are some of the things Comfort International does in D. R. Congo? </a:t>
            </a:r>
          </a:p>
          <a:p>
            <a:pPr lvl="0"/>
            <a:r>
              <a:rPr lang="en-US"/>
              <a:t>Congo is one of the poorest countries in the world and there are many people and children there who need help. Comfort International is trying to work with those who are hungry, sick, sad or in need to bring the hope and love of Jesus to their lives. You can see some of our projects here. </a:t>
            </a:r>
          </a:p>
          <a:p>
            <a:pPr lvl="0"/>
            <a:r>
              <a:rPr lang="en-US"/>
              <a:t>From top right clockwise:</a:t>
            </a:r>
          </a:p>
          <a:p>
            <a:pPr lvl="0"/>
            <a:r>
              <a:rPr lang="en-US"/>
              <a:t>1. Street Kids Rescue Project - some young people in Congo don't have families or homes, so Comfort gives them a safe place to live, meals to eat and a community to be safe in. </a:t>
            </a:r>
          </a:p>
          <a:p>
            <a:pPr lvl="0"/>
            <a:r>
              <a:rPr lang="en-US"/>
              <a:t>2. Children of Liberty - Congo can be dangerous as there is a war going on there. Sometimes even children get forced into this war. Comfort rescues these children, gives them a safe place to live and works to tell them of their value and worth to Go. </a:t>
            </a:r>
          </a:p>
          <a:p>
            <a:pPr lvl="0"/>
            <a:r>
              <a:rPr lang="en-US"/>
              <a:t>3. Mums and babies - there are some Mums that need help to feed their babies and send them to school when they are grown up, so we have a Mums and babies groups for families that have had a difficult start to life. </a:t>
            </a:r>
          </a:p>
          <a:p>
            <a:pPr lvl="0"/>
            <a:r>
              <a:rPr lang="en-US"/>
              <a:t>4. This is the Central Hospital in Rusayo, in Congo. There are Congolese doctors and nurses working here, looking after mums and babies, just like Helen Roseveare, and looking after all the sick people that can't afford medical care. They are making sure that everyone in the area who needs medical care, gets it.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15</a:t>
            </a:fld>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What would your group send to the children of D R Congo? Encourage them to think about their material needs, like food, toothbrushes, clothes, shoes, things that we take for granted, but also to show them they are loved - maybe a card or verse or painted picture? </a:t>
            </a:r>
            <a:r>
              <a:rPr lang="en-GB" b="0" i="0" u="none" strike="noStrike" dirty="0">
                <a:solidFill>
                  <a:srgbClr val="000000"/>
                </a:solidFill>
                <a:effectLst/>
              </a:rPr>
              <a:t>(Note - This is purely an exercise, unfortunately we are unable to deliver packages to Congo like this. </a:t>
            </a:r>
            <a:r>
              <a:rPr lang="en-GB" b="0" i="0" u="none" strike="noStrike">
                <a:solidFill>
                  <a:srgbClr val="000000"/>
                </a:solidFill>
                <a:effectLst/>
              </a:rPr>
              <a:t>If your group would like to contribute, please consider a financial donation instead.)</a:t>
            </a:r>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16</a:t>
            </a:fld>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02.09.2022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If you have time use it to do a practical activity. For example:</a:t>
            </a:r>
          </a:p>
          <a:p>
            <a:pPr lvl="0"/>
            <a:r>
              <a:rPr lang="en-US"/>
              <a:t>-Make dolly &amp; hot water bottle bunting and write the verse from Isaiah on them</a:t>
            </a:r>
          </a:p>
          <a:p>
            <a:pPr lvl="0"/>
            <a:r>
              <a:rPr lang="en-US"/>
              <a:t>-cut out a dolly or hot water bottle shape and write the verse on</a:t>
            </a:r>
          </a:p>
          <a:p>
            <a:pPr lvl="0"/>
            <a:r>
              <a:rPr lang="en-US"/>
              <a:t>Hot water bottle prayer wall - stick prayer requests on using post-its</a:t>
            </a:r>
          </a:p>
          <a:p>
            <a:pPr lvl="0"/>
            <a:r>
              <a:rPr lang="en-US"/>
              <a:t>-Using a square of brown paper, fold the corners into the centre making a parcel shape. Write the verse or prayers in the middle. Then tie with string to make a parcel.</a:t>
            </a:r>
          </a:p>
          <a:p>
            <a:pPr lvl="0"/>
            <a:endParaRPr lang="en-US"/>
          </a:p>
          <a:p>
            <a:pPr lvl="0"/>
            <a:r>
              <a:rPr lang="en-US"/>
              <a:t>See notes for resources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17</a:t>
            </a:fld>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Asante sana means thank you very much in Swahili - the main language spoken in Congo.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18</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02.09.2022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Bible verse - Isaiah 65 v 24: "It will also come to pass that before they call, I will answer; while they are still speaking, I will listen."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02.09.2022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Take this time to open up discussion with the group, depending on their ages. Talk about the story - did they like it? Start with simple questions like, </a:t>
            </a:r>
          </a:p>
          <a:p>
            <a:pPr lvl="0"/>
            <a:r>
              <a:rPr lang="en-US"/>
              <a:t>What is Prayer? </a:t>
            </a:r>
          </a:p>
          <a:p>
            <a:pPr lvl="0"/>
            <a:r>
              <a:rPr lang="en-US"/>
              <a:t>Can you ask God for anything? </a:t>
            </a:r>
          </a:p>
          <a:p>
            <a:pPr lvl="0"/>
            <a:r>
              <a:rPr lang="en-US"/>
              <a:t>Do we still talk to God even though he already knows what we want? </a:t>
            </a:r>
          </a:p>
          <a:p>
            <a:pPr lvl="0"/>
            <a:r>
              <a:rPr lang="en-US"/>
              <a:t>Talk about the story:</a:t>
            </a:r>
          </a:p>
          <a:p>
            <a:pPr lvl="0"/>
            <a:r>
              <a:rPr lang="en-US"/>
              <a:t>Why was Helen so surprised when God answered Ruth's prayer? Would they have been like Helen or Ruth? Why?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02.09.2022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If it's appropriate, take some time now to pray to the God who loves and hears our prayers, even before we speak them.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02.09.2022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Comfort International works in many countries in Africa, and one of those is the Democratic Republic of Congo, where this story took place! How much do you know about Congo?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02.09.2022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Where is the Democratic Republic of Congo?</a:t>
            </a:r>
          </a:p>
          <a:p>
            <a:pPr lvl="0"/>
            <a:r>
              <a:rPr lang="en-US"/>
              <a:t>A. Europe</a:t>
            </a:r>
          </a:p>
          <a:p>
            <a:pPr lvl="0"/>
            <a:r>
              <a:rPr lang="en-US"/>
              <a:t>B. Asia</a:t>
            </a:r>
          </a:p>
          <a:p>
            <a:pPr lvl="0"/>
            <a:r>
              <a:rPr lang="en-US"/>
              <a:t>C. Africa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7</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02.09.2022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The answer is C. Africa! D. R. Congo is found right in the centre of Africa, and is bordered by other countries like South Sudan, Uganda, Rwanda, Burundi and Tanzania.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Which country has the biggest population?</a:t>
            </a:r>
          </a:p>
          <a:p>
            <a:pPr lvl="0"/>
            <a:r>
              <a:rPr lang="en-US"/>
              <a:t>A. United Kingdom</a:t>
            </a:r>
          </a:p>
          <a:p>
            <a:pPr lvl="0"/>
            <a:r>
              <a:rPr lang="en-US"/>
              <a:t>B. D. R. Congo</a:t>
            </a:r>
          </a:p>
          <a:p>
            <a:pPr lvl="0"/>
            <a:r>
              <a:rPr lang="en-US"/>
              <a:t>C. Rwanda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9</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02.09.2022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B. D. R. Congo - with around 90 million people living there. </a:t>
            </a:r>
          </a:p>
          <a:p>
            <a:pPr lvl="0"/>
            <a:r>
              <a:rPr lang="en-US"/>
              <a:t>The UK has a population of around 67 million and Rwanda has a population of around 13 million.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10</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75000"/>
          </a:blip>
          <a:srcRect t="7812" b="7812"/>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a:off x="14773136" y="0"/>
            <a:ext cx="3514864" cy="3514864"/>
          </a:xfrm>
          <a:prstGeom prst="rect">
            <a:avLst/>
          </a:prstGeom>
        </p:spPr>
      </p:pic>
      <p:sp>
        <p:nvSpPr>
          <p:cNvPr id="4" name="TextBox 4"/>
          <p:cNvSpPr txBox="1"/>
          <p:nvPr/>
        </p:nvSpPr>
        <p:spPr>
          <a:xfrm>
            <a:off x="0" y="2641047"/>
            <a:ext cx="18288000" cy="4871556"/>
          </a:xfrm>
          <a:prstGeom prst="rect">
            <a:avLst/>
          </a:prstGeom>
        </p:spPr>
        <p:txBody>
          <a:bodyPr lIns="0" tIns="0" rIns="0" bIns="0" rtlCol="0" anchor="t">
            <a:spAutoFit/>
          </a:bodyPr>
          <a:lstStyle/>
          <a:p>
            <a:pPr algn="ctr">
              <a:lnSpc>
                <a:spcPts val="9739"/>
              </a:lnSpc>
              <a:spcBef>
                <a:spcPct val="0"/>
              </a:spcBef>
            </a:pPr>
            <a:endParaRPr/>
          </a:p>
          <a:p>
            <a:pPr algn="ctr">
              <a:lnSpc>
                <a:spcPts val="9739"/>
              </a:lnSpc>
              <a:spcBef>
                <a:spcPct val="0"/>
              </a:spcBef>
            </a:pPr>
            <a:r>
              <a:rPr lang="en-US" sz="6956">
                <a:solidFill>
                  <a:srgbClr val="FFFFFF"/>
                </a:solidFill>
                <a:latin typeface="Gordita Bold"/>
              </a:rPr>
              <a:t>B. D. R. Congo - with around 90 million people living there!</a:t>
            </a:r>
          </a:p>
          <a:p>
            <a:pPr algn="ctr">
              <a:lnSpc>
                <a:spcPts val="9739"/>
              </a:lnSpc>
              <a:spcBef>
                <a:spcPct val="0"/>
              </a:spcBef>
            </a:pPr>
            <a:endParaRPr lang="en-US" sz="6956">
              <a:solidFill>
                <a:srgbClr val="FFFFFF"/>
              </a:solidFill>
              <a:latin typeface="Gordita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12" b="7812"/>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a:off x="14773136" y="0"/>
            <a:ext cx="3514864" cy="3514864"/>
          </a:xfrm>
          <a:prstGeom prst="rect">
            <a:avLst/>
          </a:prstGeom>
        </p:spPr>
      </p:pic>
      <p:sp>
        <p:nvSpPr>
          <p:cNvPr id="4" name="TextBox 4"/>
          <p:cNvSpPr txBox="1"/>
          <p:nvPr/>
        </p:nvSpPr>
        <p:spPr>
          <a:xfrm>
            <a:off x="645182" y="-114300"/>
            <a:ext cx="7481681" cy="10362387"/>
          </a:xfrm>
          <a:prstGeom prst="rect">
            <a:avLst/>
          </a:prstGeom>
        </p:spPr>
        <p:txBody>
          <a:bodyPr lIns="0" tIns="0" rIns="0" bIns="0" rtlCol="0" anchor="t">
            <a:spAutoFit/>
          </a:bodyPr>
          <a:lstStyle/>
          <a:p>
            <a:pPr algn="ctr">
              <a:lnSpc>
                <a:spcPts val="8260"/>
              </a:lnSpc>
              <a:spcBef>
                <a:spcPct val="0"/>
              </a:spcBef>
            </a:pPr>
            <a:endParaRPr/>
          </a:p>
          <a:p>
            <a:pPr>
              <a:lnSpc>
                <a:spcPts val="8260"/>
              </a:lnSpc>
              <a:spcBef>
                <a:spcPct val="0"/>
              </a:spcBef>
            </a:pPr>
            <a:r>
              <a:rPr lang="en-US" sz="5900">
                <a:solidFill>
                  <a:srgbClr val="FFFFFF"/>
                </a:solidFill>
                <a:latin typeface="Gordita Bold"/>
              </a:rPr>
              <a:t>How many languages are spoken in </a:t>
            </a:r>
          </a:p>
          <a:p>
            <a:pPr>
              <a:lnSpc>
                <a:spcPts val="8260"/>
              </a:lnSpc>
              <a:spcBef>
                <a:spcPct val="0"/>
              </a:spcBef>
            </a:pPr>
            <a:r>
              <a:rPr lang="en-US" sz="5900">
                <a:solidFill>
                  <a:srgbClr val="FFFFFF"/>
                </a:solidFill>
                <a:latin typeface="Gordita Bold"/>
              </a:rPr>
              <a:t>D. R. Congo?</a:t>
            </a:r>
          </a:p>
          <a:p>
            <a:pPr>
              <a:lnSpc>
                <a:spcPts val="8260"/>
              </a:lnSpc>
              <a:spcBef>
                <a:spcPct val="0"/>
              </a:spcBef>
            </a:pPr>
            <a:endParaRPr lang="en-US" sz="5900">
              <a:solidFill>
                <a:srgbClr val="FFFFFF"/>
              </a:solidFill>
              <a:latin typeface="Gordita Bold"/>
            </a:endParaRPr>
          </a:p>
          <a:p>
            <a:pPr>
              <a:lnSpc>
                <a:spcPts val="8260"/>
              </a:lnSpc>
              <a:spcBef>
                <a:spcPct val="0"/>
              </a:spcBef>
            </a:pPr>
            <a:r>
              <a:rPr lang="en-US" sz="5900">
                <a:solidFill>
                  <a:srgbClr val="FFFFFF"/>
                </a:solidFill>
                <a:latin typeface="Gordita Bold"/>
              </a:rPr>
              <a:t>A. 1</a:t>
            </a:r>
          </a:p>
          <a:p>
            <a:pPr>
              <a:lnSpc>
                <a:spcPts val="8260"/>
              </a:lnSpc>
              <a:spcBef>
                <a:spcPct val="0"/>
              </a:spcBef>
            </a:pPr>
            <a:r>
              <a:rPr lang="en-US" sz="5900">
                <a:solidFill>
                  <a:srgbClr val="FFFFFF"/>
                </a:solidFill>
                <a:latin typeface="Gordita Bold"/>
              </a:rPr>
              <a:t>B. 30</a:t>
            </a:r>
          </a:p>
          <a:p>
            <a:pPr>
              <a:lnSpc>
                <a:spcPts val="8260"/>
              </a:lnSpc>
              <a:spcBef>
                <a:spcPct val="0"/>
              </a:spcBef>
            </a:pPr>
            <a:r>
              <a:rPr lang="en-US" sz="5900">
                <a:solidFill>
                  <a:srgbClr val="FFFFFF"/>
                </a:solidFill>
                <a:latin typeface="Gordita Bold"/>
              </a:rPr>
              <a:t>C. 200</a:t>
            </a:r>
          </a:p>
          <a:p>
            <a:pPr>
              <a:lnSpc>
                <a:spcPts val="7579"/>
              </a:lnSpc>
              <a:spcBef>
                <a:spcPct val="0"/>
              </a:spcBef>
            </a:pPr>
            <a:endParaRPr lang="en-US" sz="5900">
              <a:solidFill>
                <a:srgbClr val="FFFFFF"/>
              </a:solidFill>
              <a:latin typeface="Gordita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12" b="7812"/>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a:off x="14773136" y="0"/>
            <a:ext cx="3514864" cy="3514864"/>
          </a:xfrm>
          <a:prstGeom prst="rect">
            <a:avLst/>
          </a:prstGeom>
        </p:spPr>
      </p:pic>
      <p:sp>
        <p:nvSpPr>
          <p:cNvPr id="4" name="TextBox 4"/>
          <p:cNvSpPr txBox="1"/>
          <p:nvPr/>
        </p:nvSpPr>
        <p:spPr>
          <a:xfrm>
            <a:off x="1028700" y="340905"/>
            <a:ext cx="7015716" cy="8266887"/>
          </a:xfrm>
          <a:prstGeom prst="rect">
            <a:avLst/>
          </a:prstGeom>
        </p:spPr>
        <p:txBody>
          <a:bodyPr lIns="0" tIns="0" rIns="0" bIns="0" rtlCol="0" anchor="t">
            <a:spAutoFit/>
          </a:bodyPr>
          <a:lstStyle/>
          <a:p>
            <a:pPr algn="ctr">
              <a:lnSpc>
                <a:spcPts val="8260"/>
              </a:lnSpc>
              <a:spcBef>
                <a:spcPct val="0"/>
              </a:spcBef>
            </a:pPr>
            <a:endParaRPr/>
          </a:p>
          <a:p>
            <a:pPr>
              <a:lnSpc>
                <a:spcPts val="8260"/>
              </a:lnSpc>
              <a:spcBef>
                <a:spcPct val="0"/>
              </a:spcBef>
            </a:pPr>
            <a:endParaRPr/>
          </a:p>
          <a:p>
            <a:pPr>
              <a:lnSpc>
                <a:spcPts val="8260"/>
              </a:lnSpc>
              <a:spcBef>
                <a:spcPct val="0"/>
              </a:spcBef>
            </a:pPr>
            <a:r>
              <a:rPr lang="en-US" sz="5900">
                <a:solidFill>
                  <a:srgbClr val="FFFFFF"/>
                </a:solidFill>
                <a:latin typeface="Gordita Bold"/>
              </a:rPr>
              <a:t>C. Over 200 languages and dialects are spoken in D.R. Congo!</a:t>
            </a:r>
          </a:p>
          <a:p>
            <a:pPr>
              <a:lnSpc>
                <a:spcPts val="7579"/>
              </a:lnSpc>
              <a:spcBef>
                <a:spcPct val="0"/>
              </a:spcBef>
            </a:pPr>
            <a:endParaRPr lang="en-US" sz="5900">
              <a:solidFill>
                <a:srgbClr val="FFFFFF"/>
              </a:solidFill>
              <a:latin typeface="Gordita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a:off x="14773136" y="0"/>
            <a:ext cx="3514864" cy="3514864"/>
          </a:xfrm>
          <a:prstGeom prst="rect">
            <a:avLst/>
          </a:prstGeom>
        </p:spPr>
      </p:pic>
      <p:sp>
        <p:nvSpPr>
          <p:cNvPr id="4" name="TextBox 4"/>
          <p:cNvSpPr txBox="1"/>
          <p:nvPr/>
        </p:nvSpPr>
        <p:spPr>
          <a:xfrm>
            <a:off x="9953719" y="3048407"/>
            <a:ext cx="7015716" cy="4075887"/>
          </a:xfrm>
          <a:prstGeom prst="rect">
            <a:avLst/>
          </a:prstGeom>
        </p:spPr>
        <p:txBody>
          <a:bodyPr lIns="0" tIns="0" rIns="0" bIns="0" rtlCol="0" anchor="t">
            <a:spAutoFit/>
          </a:bodyPr>
          <a:lstStyle/>
          <a:p>
            <a:pPr algn="ctr">
              <a:lnSpc>
                <a:spcPts val="8260"/>
              </a:lnSpc>
            </a:pPr>
            <a:r>
              <a:rPr lang="en-US" sz="5900">
                <a:solidFill>
                  <a:srgbClr val="000000"/>
                </a:solidFill>
                <a:latin typeface="Gordita Bold"/>
              </a:rPr>
              <a:t>What animals can you find in </a:t>
            </a:r>
          </a:p>
          <a:p>
            <a:pPr algn="ctr">
              <a:lnSpc>
                <a:spcPts val="8260"/>
              </a:lnSpc>
              <a:spcBef>
                <a:spcPct val="0"/>
              </a:spcBef>
            </a:pPr>
            <a:r>
              <a:rPr lang="en-US" sz="5900">
                <a:solidFill>
                  <a:srgbClr val="000000"/>
                </a:solidFill>
                <a:latin typeface="Gordita Bold"/>
              </a:rPr>
              <a:t>D.R. Congo?</a:t>
            </a:r>
          </a:p>
          <a:p>
            <a:pPr>
              <a:lnSpc>
                <a:spcPts val="7579"/>
              </a:lnSpc>
              <a:spcBef>
                <a:spcPct val="0"/>
              </a:spcBef>
            </a:pPr>
            <a:endParaRPr lang="en-US" sz="5900">
              <a:solidFill>
                <a:srgbClr val="000000"/>
              </a:solidFill>
              <a:latin typeface="Gordita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9253876" y="4580529"/>
            <a:ext cx="9407652" cy="6267848"/>
          </a:xfrm>
          <a:prstGeom prst="rect">
            <a:avLst/>
          </a:prstGeom>
        </p:spPr>
      </p:pic>
      <p:pic>
        <p:nvPicPr>
          <p:cNvPr id="3" name="Picture 3"/>
          <p:cNvPicPr>
            <a:picLocks noChangeAspect="1"/>
          </p:cNvPicPr>
          <p:nvPr/>
        </p:nvPicPr>
        <p:blipFill>
          <a:blip r:embed="rId4"/>
          <a:srcRect/>
          <a:stretch>
            <a:fillRect/>
          </a:stretch>
        </p:blipFill>
        <p:spPr>
          <a:xfrm>
            <a:off x="0" y="4841736"/>
            <a:ext cx="9253876" cy="6165395"/>
          </a:xfrm>
          <a:prstGeom prst="rect">
            <a:avLst/>
          </a:prstGeom>
        </p:spPr>
      </p:pic>
      <p:pic>
        <p:nvPicPr>
          <p:cNvPr id="4" name="Picture 4"/>
          <p:cNvPicPr>
            <a:picLocks noChangeAspect="1"/>
          </p:cNvPicPr>
          <p:nvPr/>
        </p:nvPicPr>
        <p:blipFill>
          <a:blip r:embed="rId5"/>
          <a:srcRect/>
          <a:stretch>
            <a:fillRect/>
          </a:stretch>
        </p:blipFill>
        <p:spPr>
          <a:xfrm>
            <a:off x="0" y="0"/>
            <a:ext cx="9875665" cy="5555062"/>
          </a:xfrm>
          <a:prstGeom prst="rect">
            <a:avLst/>
          </a:prstGeom>
        </p:spPr>
      </p:pic>
      <p:pic>
        <p:nvPicPr>
          <p:cNvPr id="5" name="Picture 5"/>
          <p:cNvPicPr>
            <a:picLocks noChangeAspect="1"/>
          </p:cNvPicPr>
          <p:nvPr/>
        </p:nvPicPr>
        <p:blipFill>
          <a:blip r:embed="rId6"/>
          <a:srcRect/>
          <a:stretch>
            <a:fillRect/>
          </a:stretch>
        </p:blipFill>
        <p:spPr>
          <a:xfrm>
            <a:off x="9627403" y="-215061"/>
            <a:ext cx="8660597" cy="5770122"/>
          </a:xfrm>
          <a:prstGeom prst="rect">
            <a:avLst/>
          </a:prstGeom>
        </p:spPr>
      </p:pic>
      <p:pic>
        <p:nvPicPr>
          <p:cNvPr id="6" name="Picture 6"/>
          <p:cNvPicPr>
            <a:picLocks noChangeAspect="1"/>
          </p:cNvPicPr>
          <p:nvPr/>
        </p:nvPicPr>
        <p:blipFill>
          <a:blip r:embed="rId7"/>
          <a:srcRect/>
          <a:stretch>
            <a:fillRect/>
          </a:stretch>
        </p:blipFill>
        <p:spPr>
          <a:xfrm>
            <a:off x="14773136" y="0"/>
            <a:ext cx="3514864" cy="351486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9994341" y="-385606"/>
            <a:ext cx="8293659" cy="5529106"/>
          </a:xfrm>
          <a:prstGeom prst="rect">
            <a:avLst/>
          </a:prstGeom>
        </p:spPr>
      </p:pic>
      <p:pic>
        <p:nvPicPr>
          <p:cNvPr id="3" name="Picture 3"/>
          <p:cNvPicPr>
            <a:picLocks noChangeAspect="1"/>
          </p:cNvPicPr>
          <p:nvPr/>
        </p:nvPicPr>
        <p:blipFill>
          <a:blip r:embed="rId4"/>
          <a:srcRect/>
          <a:stretch>
            <a:fillRect/>
          </a:stretch>
        </p:blipFill>
        <p:spPr>
          <a:xfrm>
            <a:off x="14773136" y="80713"/>
            <a:ext cx="3514864" cy="3514864"/>
          </a:xfrm>
          <a:prstGeom prst="rect">
            <a:avLst/>
          </a:prstGeom>
        </p:spPr>
      </p:pic>
      <p:pic>
        <p:nvPicPr>
          <p:cNvPr id="4" name="Picture 4"/>
          <p:cNvPicPr>
            <a:picLocks noChangeAspect="1"/>
          </p:cNvPicPr>
          <p:nvPr/>
        </p:nvPicPr>
        <p:blipFill>
          <a:blip r:embed="rId5"/>
          <a:srcRect/>
          <a:stretch>
            <a:fillRect/>
          </a:stretch>
        </p:blipFill>
        <p:spPr>
          <a:xfrm>
            <a:off x="11828338" y="5143500"/>
            <a:ext cx="7715250" cy="5143500"/>
          </a:xfrm>
          <a:prstGeom prst="rect">
            <a:avLst/>
          </a:prstGeom>
        </p:spPr>
      </p:pic>
      <p:pic>
        <p:nvPicPr>
          <p:cNvPr id="5" name="Picture 5"/>
          <p:cNvPicPr>
            <a:picLocks noChangeAspect="1"/>
          </p:cNvPicPr>
          <p:nvPr/>
        </p:nvPicPr>
        <p:blipFill>
          <a:blip r:embed="rId6"/>
          <a:srcRect/>
          <a:stretch>
            <a:fillRect/>
          </a:stretch>
        </p:blipFill>
        <p:spPr>
          <a:xfrm>
            <a:off x="-1690624" y="5143500"/>
            <a:ext cx="8293659" cy="6220245"/>
          </a:xfrm>
          <a:prstGeom prst="rect">
            <a:avLst/>
          </a:prstGeom>
        </p:spPr>
      </p:pic>
      <p:pic>
        <p:nvPicPr>
          <p:cNvPr id="6" name="Picture 6"/>
          <p:cNvPicPr>
            <a:picLocks noChangeAspect="1"/>
          </p:cNvPicPr>
          <p:nvPr/>
        </p:nvPicPr>
        <p:blipFill>
          <a:blip r:embed="rId7"/>
          <a:srcRect l="6171" r="4164" b="1856"/>
          <a:stretch>
            <a:fillRect/>
          </a:stretch>
        </p:blipFill>
        <p:spPr>
          <a:xfrm>
            <a:off x="5685107" y="5143500"/>
            <a:ext cx="7048677" cy="5143500"/>
          </a:xfrm>
          <a:prstGeom prst="rect">
            <a:avLst/>
          </a:prstGeom>
        </p:spPr>
      </p:pic>
      <p:sp>
        <p:nvSpPr>
          <p:cNvPr id="7" name="TextBox 7"/>
          <p:cNvSpPr txBox="1"/>
          <p:nvPr/>
        </p:nvSpPr>
        <p:spPr>
          <a:xfrm>
            <a:off x="813639" y="952500"/>
            <a:ext cx="8702975" cy="2361637"/>
          </a:xfrm>
          <a:prstGeom prst="rect">
            <a:avLst/>
          </a:prstGeom>
        </p:spPr>
        <p:txBody>
          <a:bodyPr lIns="0" tIns="0" rIns="0" bIns="0" rtlCol="0" anchor="t">
            <a:spAutoFit/>
          </a:bodyPr>
          <a:lstStyle/>
          <a:p>
            <a:pPr>
              <a:lnSpc>
                <a:spcPts val="6331"/>
              </a:lnSpc>
            </a:pPr>
            <a:r>
              <a:rPr lang="en-US" sz="4522">
                <a:solidFill>
                  <a:srgbClr val="000000"/>
                </a:solidFill>
                <a:latin typeface="Gordita"/>
              </a:rPr>
              <a:t>What are some of the things Comfort International does in D. R. Congo?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34378"/>
          <a:stretch>
            <a:fillRect/>
          </a:stretch>
        </p:blipFill>
        <p:spPr>
          <a:xfrm>
            <a:off x="9144000" y="-52764"/>
            <a:ext cx="9588419" cy="10392528"/>
          </a:xfrm>
          <a:prstGeom prst="rect">
            <a:avLst/>
          </a:prstGeom>
        </p:spPr>
      </p:pic>
      <p:pic>
        <p:nvPicPr>
          <p:cNvPr id="3" name="Picture 3"/>
          <p:cNvPicPr>
            <a:picLocks noChangeAspect="1"/>
          </p:cNvPicPr>
          <p:nvPr/>
        </p:nvPicPr>
        <p:blipFill>
          <a:blip r:embed="rId4"/>
          <a:srcRect/>
          <a:stretch>
            <a:fillRect/>
          </a:stretch>
        </p:blipFill>
        <p:spPr>
          <a:xfrm>
            <a:off x="14773136" y="80713"/>
            <a:ext cx="3514864" cy="3514864"/>
          </a:xfrm>
          <a:prstGeom prst="rect">
            <a:avLst/>
          </a:prstGeom>
        </p:spPr>
      </p:pic>
      <p:pic>
        <p:nvPicPr>
          <p:cNvPr id="4" name="Picture 4"/>
          <p:cNvPicPr>
            <a:picLocks noChangeAspect="1"/>
          </p:cNvPicPr>
          <p:nvPr/>
        </p:nvPicPr>
        <p:blipFill>
          <a:blip r:embed="rId5"/>
          <a:srcRect/>
          <a:stretch>
            <a:fillRect/>
          </a:stretch>
        </p:blipFill>
        <p:spPr>
          <a:xfrm>
            <a:off x="-225278" y="4044718"/>
            <a:ext cx="9369278" cy="6242282"/>
          </a:xfrm>
          <a:prstGeom prst="rect">
            <a:avLst/>
          </a:prstGeom>
        </p:spPr>
      </p:pic>
      <p:sp>
        <p:nvSpPr>
          <p:cNvPr id="5" name="TextBox 5"/>
          <p:cNvSpPr txBox="1"/>
          <p:nvPr/>
        </p:nvSpPr>
        <p:spPr>
          <a:xfrm>
            <a:off x="813639" y="952500"/>
            <a:ext cx="8330361" cy="2361637"/>
          </a:xfrm>
          <a:prstGeom prst="rect">
            <a:avLst/>
          </a:prstGeom>
        </p:spPr>
        <p:txBody>
          <a:bodyPr lIns="0" tIns="0" rIns="0" bIns="0" rtlCol="0" anchor="t">
            <a:spAutoFit/>
          </a:bodyPr>
          <a:lstStyle/>
          <a:p>
            <a:pPr>
              <a:lnSpc>
                <a:spcPts val="6331"/>
              </a:lnSpc>
            </a:pPr>
            <a:r>
              <a:rPr lang="en-US" sz="4522">
                <a:solidFill>
                  <a:srgbClr val="000000"/>
                </a:solidFill>
                <a:latin typeface="Gordita"/>
              </a:rPr>
              <a:t>If you could send a package to the children of Congo, what would you put in it?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2427" r="2783" b="36559"/>
          <a:stretch>
            <a:fillRect/>
          </a:stretch>
        </p:blipFill>
        <p:spPr>
          <a:xfrm>
            <a:off x="0" y="0"/>
            <a:ext cx="18288000" cy="10287000"/>
          </a:xfrm>
          <a:prstGeom prst="rect">
            <a:avLst/>
          </a:prstGeom>
        </p:spPr>
      </p:pic>
      <p:sp>
        <p:nvSpPr>
          <p:cNvPr id="3" name="TextBox 3"/>
          <p:cNvSpPr txBox="1"/>
          <p:nvPr/>
        </p:nvSpPr>
        <p:spPr>
          <a:xfrm>
            <a:off x="4792512" y="2275546"/>
            <a:ext cx="8702975" cy="1087193"/>
          </a:xfrm>
          <a:prstGeom prst="rect">
            <a:avLst/>
          </a:prstGeom>
        </p:spPr>
        <p:txBody>
          <a:bodyPr lIns="0" tIns="0" rIns="0" bIns="0" rtlCol="0" anchor="t">
            <a:spAutoFit/>
          </a:bodyPr>
          <a:lstStyle/>
          <a:p>
            <a:pPr algn="ctr">
              <a:lnSpc>
                <a:spcPts val="8850"/>
              </a:lnSpc>
            </a:pPr>
            <a:r>
              <a:rPr lang="en-US" sz="6322">
                <a:solidFill>
                  <a:srgbClr val="FFFFFF"/>
                </a:solidFill>
                <a:latin typeface="Gordita Bold"/>
              </a:rPr>
              <a:t>Activity Time!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98579">
            <a:off x="-1554772" y="2603644"/>
            <a:ext cx="7600452" cy="9461143"/>
          </a:xfrm>
          <a:prstGeom prst="rect">
            <a:avLst/>
          </a:prstGeom>
        </p:spPr>
      </p:pic>
      <p:pic>
        <p:nvPicPr>
          <p:cNvPr id="3" name="Picture 3"/>
          <p:cNvPicPr>
            <a:picLocks noChangeAspect="1"/>
          </p:cNvPicPr>
          <p:nvPr/>
        </p:nvPicPr>
        <p:blipFill>
          <a:blip r:embed="rId3">
            <a:alphaModFix amt="3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407020">
            <a:off x="12295888" y="-345364"/>
            <a:ext cx="7811319" cy="972363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93521"/>
          <a:stretch>
            <a:fillRect/>
          </a:stretch>
        </p:blipFill>
        <p:spPr>
          <a:xfrm>
            <a:off x="0" y="9694574"/>
            <a:ext cx="18288000" cy="1184853"/>
          </a:xfrm>
          <a:prstGeom prst="rect">
            <a:avLst/>
          </a:prstGeom>
        </p:spPr>
      </p:pic>
      <p:pic>
        <p:nvPicPr>
          <p:cNvPr id="5" name="Picture 5"/>
          <p:cNvPicPr>
            <a:picLocks noChangeAspect="1"/>
          </p:cNvPicPr>
          <p:nvPr/>
        </p:nvPicPr>
        <p:blipFill>
          <a:blip r:embed="rId7"/>
          <a:srcRect/>
          <a:stretch>
            <a:fillRect/>
          </a:stretch>
        </p:blipFill>
        <p:spPr>
          <a:xfrm>
            <a:off x="5604036" y="1028700"/>
            <a:ext cx="7079927" cy="2893985"/>
          </a:xfrm>
          <a:prstGeom prst="rect">
            <a:avLst/>
          </a:prstGeom>
        </p:spPr>
      </p:pic>
      <p:sp>
        <p:nvSpPr>
          <p:cNvPr id="6" name="TextBox 6"/>
          <p:cNvSpPr txBox="1"/>
          <p:nvPr/>
        </p:nvSpPr>
        <p:spPr>
          <a:xfrm>
            <a:off x="2510584" y="4591647"/>
            <a:ext cx="13266831" cy="2846933"/>
          </a:xfrm>
          <a:prstGeom prst="rect">
            <a:avLst/>
          </a:prstGeom>
        </p:spPr>
        <p:txBody>
          <a:bodyPr lIns="0" tIns="0" rIns="0" bIns="0" rtlCol="0" anchor="t">
            <a:spAutoFit/>
          </a:bodyPr>
          <a:lstStyle/>
          <a:p>
            <a:pPr algn="ctr">
              <a:lnSpc>
                <a:spcPts val="11059"/>
              </a:lnSpc>
            </a:pPr>
            <a:r>
              <a:rPr lang="en-US" sz="7899" dirty="0">
                <a:solidFill>
                  <a:srgbClr val="C2963D"/>
                </a:solidFill>
                <a:latin typeface="Nothing You Could Do Bold"/>
              </a:rPr>
              <a:t>Asante Sana! Thanks for listening!</a:t>
            </a:r>
          </a:p>
        </p:txBody>
      </p:sp>
      <p:sp>
        <p:nvSpPr>
          <p:cNvPr id="7" name="TextBox 7"/>
          <p:cNvSpPr txBox="1"/>
          <p:nvPr/>
        </p:nvSpPr>
        <p:spPr>
          <a:xfrm>
            <a:off x="12684143" y="8759427"/>
            <a:ext cx="4574977" cy="505838"/>
          </a:xfrm>
          <a:prstGeom prst="rect">
            <a:avLst/>
          </a:prstGeom>
        </p:spPr>
        <p:txBody>
          <a:bodyPr lIns="0" tIns="0" rIns="0" bIns="0" rtlCol="0" anchor="t">
            <a:spAutoFit/>
          </a:bodyPr>
          <a:lstStyle/>
          <a:p>
            <a:pPr algn="ctr">
              <a:lnSpc>
                <a:spcPts val="4144"/>
              </a:lnSpc>
            </a:pPr>
            <a:r>
              <a:rPr lang="en-US" sz="2960">
                <a:solidFill>
                  <a:srgbClr val="7B7B7B"/>
                </a:solidFill>
                <a:latin typeface="Gordita"/>
              </a:rPr>
              <a:t>comfortinternational.org</a:t>
            </a:r>
          </a:p>
        </p:txBody>
      </p:sp>
      <p:sp>
        <p:nvSpPr>
          <p:cNvPr id="8" name="TextBox 8"/>
          <p:cNvSpPr txBox="1"/>
          <p:nvPr/>
        </p:nvSpPr>
        <p:spPr>
          <a:xfrm>
            <a:off x="1028700" y="8759427"/>
            <a:ext cx="3223915" cy="505838"/>
          </a:xfrm>
          <a:prstGeom prst="rect">
            <a:avLst/>
          </a:prstGeom>
        </p:spPr>
        <p:txBody>
          <a:bodyPr lIns="0" tIns="0" rIns="0" bIns="0" rtlCol="0" anchor="t">
            <a:spAutoFit/>
          </a:bodyPr>
          <a:lstStyle/>
          <a:p>
            <a:pPr algn="ctr">
              <a:lnSpc>
                <a:spcPts val="4144"/>
              </a:lnSpc>
            </a:pPr>
            <a:r>
              <a:rPr lang="en-US" sz="2960">
                <a:solidFill>
                  <a:srgbClr val="7B7B7B"/>
                </a:solidFill>
                <a:latin typeface="Gordita"/>
              </a:rPr>
              <a:t>SCIO SC030369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0539518" y="4307014"/>
            <a:ext cx="8467236" cy="5979986"/>
          </a:xfrm>
          <a:prstGeom prst="rect">
            <a:avLst/>
          </a:prstGeom>
        </p:spPr>
      </p:pic>
      <p:pic>
        <p:nvPicPr>
          <p:cNvPr id="3" name="Picture 3"/>
          <p:cNvPicPr>
            <a:picLocks noChangeAspect="1"/>
          </p:cNvPicPr>
          <p:nvPr/>
        </p:nvPicPr>
        <p:blipFill>
          <a:blip r:embed="rId4"/>
          <a:srcRect l="7226" r="7226"/>
          <a:stretch>
            <a:fillRect/>
          </a:stretch>
        </p:blipFill>
        <p:spPr>
          <a:xfrm>
            <a:off x="4685107" y="4307014"/>
            <a:ext cx="7678334" cy="5979986"/>
          </a:xfrm>
          <a:prstGeom prst="rect">
            <a:avLst/>
          </a:prstGeom>
        </p:spPr>
      </p:pic>
      <p:pic>
        <p:nvPicPr>
          <p:cNvPr id="4" name="Picture 4"/>
          <p:cNvPicPr>
            <a:picLocks noChangeAspect="1"/>
          </p:cNvPicPr>
          <p:nvPr/>
        </p:nvPicPr>
        <p:blipFill>
          <a:blip r:embed="rId5"/>
          <a:srcRect/>
          <a:stretch>
            <a:fillRect/>
          </a:stretch>
        </p:blipFill>
        <p:spPr>
          <a:xfrm>
            <a:off x="0" y="4307014"/>
            <a:ext cx="4685107" cy="5979986"/>
          </a:xfrm>
          <a:prstGeom prst="rect">
            <a:avLst/>
          </a:prstGeom>
        </p:spPr>
      </p:pic>
      <p:pic>
        <p:nvPicPr>
          <p:cNvPr id="5" name="Picture 5"/>
          <p:cNvPicPr>
            <a:picLocks noChangeAspect="1"/>
          </p:cNvPicPr>
          <p:nvPr/>
        </p:nvPicPr>
        <p:blipFill>
          <a:blip r:embed="rId6"/>
          <a:srcRect/>
          <a:stretch>
            <a:fillRect/>
          </a:stretch>
        </p:blipFill>
        <p:spPr>
          <a:xfrm>
            <a:off x="14773136" y="584224"/>
            <a:ext cx="3514864" cy="3514864"/>
          </a:xfrm>
          <a:prstGeom prst="rect">
            <a:avLst/>
          </a:prstGeom>
        </p:spPr>
      </p:pic>
      <p:sp>
        <p:nvSpPr>
          <p:cNvPr id="6" name="TextBox 6"/>
          <p:cNvSpPr txBox="1"/>
          <p:nvPr/>
        </p:nvSpPr>
        <p:spPr>
          <a:xfrm>
            <a:off x="2851626" y="550624"/>
            <a:ext cx="12584748" cy="3391565"/>
          </a:xfrm>
          <a:prstGeom prst="rect">
            <a:avLst/>
          </a:prstGeom>
        </p:spPr>
        <p:txBody>
          <a:bodyPr lIns="0" tIns="0" rIns="0" bIns="0" rtlCol="0" anchor="t">
            <a:spAutoFit/>
          </a:bodyPr>
          <a:lstStyle/>
          <a:p>
            <a:pPr algn="ctr">
              <a:lnSpc>
                <a:spcPts val="13613"/>
              </a:lnSpc>
            </a:pPr>
            <a:r>
              <a:rPr lang="en-US" sz="9723">
                <a:solidFill>
                  <a:srgbClr val="C2963D"/>
                </a:solidFill>
                <a:latin typeface="Gordita Bold"/>
              </a:rPr>
              <a:t>The Hot Water Bottle Story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6000"/>
          </a:blip>
          <a:srcRect l="1444" r="1444"/>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a:off x="14773136" y="0"/>
            <a:ext cx="3514864" cy="3514864"/>
          </a:xfrm>
          <a:prstGeom prst="rect">
            <a:avLst/>
          </a:prstGeom>
        </p:spPr>
      </p:pic>
      <p:sp>
        <p:nvSpPr>
          <p:cNvPr id="4" name="TextBox 4"/>
          <p:cNvSpPr txBox="1"/>
          <p:nvPr/>
        </p:nvSpPr>
        <p:spPr>
          <a:xfrm>
            <a:off x="7050674" y="1850030"/>
            <a:ext cx="4186652" cy="888003"/>
          </a:xfrm>
          <a:prstGeom prst="rect">
            <a:avLst/>
          </a:prstGeom>
        </p:spPr>
        <p:txBody>
          <a:bodyPr lIns="0" tIns="0" rIns="0" bIns="0" rtlCol="0" anchor="t">
            <a:spAutoFit/>
          </a:bodyPr>
          <a:lstStyle/>
          <a:p>
            <a:pPr algn="ctr">
              <a:lnSpc>
                <a:spcPts val="7289"/>
              </a:lnSpc>
            </a:pPr>
            <a:r>
              <a:rPr lang="en-US" sz="5206">
                <a:solidFill>
                  <a:srgbClr val="000000"/>
                </a:solidFill>
                <a:latin typeface="Gordita Bold"/>
              </a:rPr>
              <a:t>Isaiah 65:24</a:t>
            </a:r>
          </a:p>
        </p:txBody>
      </p:sp>
      <p:sp>
        <p:nvSpPr>
          <p:cNvPr id="5" name="TextBox 5"/>
          <p:cNvSpPr txBox="1"/>
          <p:nvPr/>
        </p:nvSpPr>
        <p:spPr>
          <a:xfrm>
            <a:off x="1035095" y="3783169"/>
            <a:ext cx="16224205" cy="3130871"/>
          </a:xfrm>
          <a:prstGeom prst="rect">
            <a:avLst/>
          </a:prstGeom>
        </p:spPr>
        <p:txBody>
          <a:bodyPr lIns="0" tIns="0" rIns="0" bIns="0" rtlCol="0" anchor="t">
            <a:spAutoFit/>
          </a:bodyPr>
          <a:lstStyle/>
          <a:p>
            <a:pPr algn="ctr">
              <a:lnSpc>
                <a:spcPts val="7017"/>
              </a:lnSpc>
            </a:pPr>
            <a:r>
              <a:rPr lang="en-US" sz="5012">
                <a:solidFill>
                  <a:srgbClr val="000000"/>
                </a:solidFill>
                <a:latin typeface="Gordita Bold"/>
              </a:rPr>
              <a:t>"It will also come to pass that before they call, I will answer; while they are still speaking, I will listen."</a:t>
            </a:r>
          </a:p>
          <a:p>
            <a:pPr algn="ctr">
              <a:lnSpc>
                <a:spcPts val="3797"/>
              </a:lnSpc>
            </a:pPr>
            <a:r>
              <a:rPr lang="en-US" sz="2712">
                <a:solidFill>
                  <a:srgbClr val="000000"/>
                </a:solidFill>
                <a:latin typeface="Gordita"/>
              </a:rPr>
              <a:t>NASB</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9239" b="923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a:off x="14773136" y="0"/>
            <a:ext cx="3514864" cy="3514864"/>
          </a:xfrm>
          <a:prstGeom prst="rect">
            <a:avLst/>
          </a:prstGeom>
        </p:spPr>
      </p:pic>
      <p:sp>
        <p:nvSpPr>
          <p:cNvPr id="4" name="TextBox 4"/>
          <p:cNvSpPr txBox="1"/>
          <p:nvPr/>
        </p:nvSpPr>
        <p:spPr>
          <a:xfrm>
            <a:off x="9144000" y="4605110"/>
            <a:ext cx="8115300" cy="962480"/>
          </a:xfrm>
          <a:prstGeom prst="rect">
            <a:avLst/>
          </a:prstGeom>
        </p:spPr>
        <p:txBody>
          <a:bodyPr lIns="0" tIns="0" rIns="0" bIns="0" rtlCol="0" anchor="t">
            <a:spAutoFit/>
          </a:bodyPr>
          <a:lstStyle/>
          <a:p>
            <a:pPr algn="ctr">
              <a:lnSpc>
                <a:spcPts val="7849"/>
              </a:lnSpc>
            </a:pPr>
            <a:r>
              <a:rPr lang="en-US" sz="5607">
                <a:solidFill>
                  <a:srgbClr val="000000"/>
                </a:solidFill>
                <a:latin typeface="Gordita Bold"/>
              </a:rPr>
              <a:t>WHAT IS PRAYER?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6730" b="6730"/>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a:off x="14773136" y="0"/>
            <a:ext cx="3514864" cy="351486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2993" b="12993"/>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a:off x="14773136" y="0"/>
            <a:ext cx="3514864" cy="351486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84000"/>
          </a:blip>
          <a:srcRect t="7812" b="7812"/>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a:off x="14773136" y="0"/>
            <a:ext cx="3514864" cy="3514864"/>
          </a:xfrm>
          <a:prstGeom prst="rect">
            <a:avLst/>
          </a:prstGeom>
        </p:spPr>
      </p:pic>
      <p:sp>
        <p:nvSpPr>
          <p:cNvPr id="4" name="TextBox 4"/>
          <p:cNvSpPr txBox="1"/>
          <p:nvPr/>
        </p:nvSpPr>
        <p:spPr>
          <a:xfrm>
            <a:off x="4749434" y="700569"/>
            <a:ext cx="8789132" cy="8557731"/>
          </a:xfrm>
          <a:prstGeom prst="rect">
            <a:avLst/>
          </a:prstGeom>
        </p:spPr>
        <p:txBody>
          <a:bodyPr lIns="0" tIns="0" rIns="0" bIns="0" rtlCol="0" anchor="t">
            <a:spAutoFit/>
          </a:bodyPr>
          <a:lstStyle/>
          <a:p>
            <a:pPr algn="ctr">
              <a:lnSpc>
                <a:spcPts val="9739"/>
              </a:lnSpc>
            </a:pPr>
            <a:r>
              <a:rPr lang="en-US" sz="6956">
                <a:solidFill>
                  <a:srgbClr val="000000"/>
                </a:solidFill>
                <a:latin typeface="Gordita Bold"/>
              </a:rPr>
              <a:t>Where is the Democratic Republic of Congo?</a:t>
            </a:r>
          </a:p>
          <a:p>
            <a:pPr algn="ctr">
              <a:lnSpc>
                <a:spcPts val="9739"/>
              </a:lnSpc>
            </a:pPr>
            <a:r>
              <a:rPr lang="en-US" sz="6956">
                <a:solidFill>
                  <a:srgbClr val="000000"/>
                </a:solidFill>
                <a:latin typeface="Gordita Bold"/>
              </a:rPr>
              <a:t>A. Europe</a:t>
            </a:r>
          </a:p>
          <a:p>
            <a:pPr algn="ctr">
              <a:lnSpc>
                <a:spcPts val="9739"/>
              </a:lnSpc>
            </a:pPr>
            <a:r>
              <a:rPr lang="en-US" sz="6956">
                <a:solidFill>
                  <a:srgbClr val="000000"/>
                </a:solidFill>
                <a:latin typeface="Gordita Bold"/>
              </a:rPr>
              <a:t>B. Asia </a:t>
            </a:r>
          </a:p>
          <a:p>
            <a:pPr algn="ctr">
              <a:lnSpc>
                <a:spcPts val="9739"/>
              </a:lnSpc>
            </a:pPr>
            <a:r>
              <a:rPr lang="en-US" sz="6956">
                <a:solidFill>
                  <a:srgbClr val="000000"/>
                </a:solidFill>
                <a:latin typeface="Gordita Bold"/>
              </a:rPr>
              <a:t>C. Africa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84000"/>
          </a:blip>
          <a:srcRect t="7812" b="7812"/>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a:off x="14773136" y="0"/>
            <a:ext cx="3514864" cy="3514864"/>
          </a:xfrm>
          <a:prstGeom prst="rect">
            <a:avLst/>
          </a:prstGeom>
        </p:spPr>
      </p:pic>
      <p:pic>
        <p:nvPicPr>
          <p:cNvPr id="4" name="Picture 4"/>
          <p:cNvPicPr>
            <a:picLocks noChangeAspect="1"/>
          </p:cNvPicPr>
          <p:nvPr/>
        </p:nvPicPr>
        <p:blipFill>
          <a:blip r:embed="rId5"/>
          <a:srcRect/>
          <a:stretch>
            <a:fillRect/>
          </a:stretch>
        </p:blipFill>
        <p:spPr>
          <a:xfrm>
            <a:off x="0" y="-74870"/>
            <a:ext cx="8172925" cy="1036187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26236" y="1956370"/>
            <a:ext cx="5017764" cy="3713146"/>
          </a:xfrm>
          <a:prstGeom prst="rect">
            <a:avLst/>
          </a:prstGeom>
        </p:spPr>
      </p:pic>
      <p:sp>
        <p:nvSpPr>
          <p:cNvPr id="6" name="TextBox 6"/>
          <p:cNvSpPr txBox="1"/>
          <p:nvPr/>
        </p:nvSpPr>
        <p:spPr>
          <a:xfrm>
            <a:off x="6635118" y="3153577"/>
            <a:ext cx="8789132" cy="1185381"/>
          </a:xfrm>
          <a:prstGeom prst="rect">
            <a:avLst/>
          </a:prstGeom>
        </p:spPr>
        <p:txBody>
          <a:bodyPr lIns="0" tIns="0" rIns="0" bIns="0" rtlCol="0" anchor="t">
            <a:spAutoFit/>
          </a:bodyPr>
          <a:lstStyle/>
          <a:p>
            <a:pPr algn="ctr">
              <a:lnSpc>
                <a:spcPts val="9739"/>
              </a:lnSpc>
            </a:pPr>
            <a:r>
              <a:rPr lang="en-US" sz="6956">
                <a:solidFill>
                  <a:srgbClr val="000000"/>
                </a:solidFill>
                <a:latin typeface="Gordita Bold"/>
              </a:rPr>
              <a:t>C. Africa!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75000"/>
          </a:blip>
          <a:srcRect t="7812" b="7812"/>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a:off x="14773136" y="0"/>
            <a:ext cx="3514864" cy="3514864"/>
          </a:xfrm>
          <a:prstGeom prst="rect">
            <a:avLst/>
          </a:prstGeom>
        </p:spPr>
      </p:pic>
      <p:sp>
        <p:nvSpPr>
          <p:cNvPr id="4" name="TextBox 4"/>
          <p:cNvSpPr txBox="1"/>
          <p:nvPr/>
        </p:nvSpPr>
        <p:spPr>
          <a:xfrm>
            <a:off x="0" y="2026684"/>
            <a:ext cx="18288000" cy="6100281"/>
          </a:xfrm>
          <a:prstGeom prst="rect">
            <a:avLst/>
          </a:prstGeom>
        </p:spPr>
        <p:txBody>
          <a:bodyPr lIns="0" tIns="0" rIns="0" bIns="0" rtlCol="0" anchor="t">
            <a:spAutoFit/>
          </a:bodyPr>
          <a:lstStyle/>
          <a:p>
            <a:pPr algn="ctr">
              <a:lnSpc>
                <a:spcPts val="9739"/>
              </a:lnSpc>
            </a:pPr>
            <a:r>
              <a:rPr lang="en-US" sz="6956">
                <a:solidFill>
                  <a:srgbClr val="FFFFFF"/>
                </a:solidFill>
                <a:latin typeface="Gordita Bold"/>
              </a:rPr>
              <a:t>Which country has the biggest population?</a:t>
            </a:r>
          </a:p>
          <a:p>
            <a:pPr algn="ctr">
              <a:lnSpc>
                <a:spcPts val="9739"/>
              </a:lnSpc>
              <a:spcBef>
                <a:spcPct val="0"/>
              </a:spcBef>
            </a:pPr>
            <a:r>
              <a:rPr lang="en-US" sz="6956">
                <a:solidFill>
                  <a:srgbClr val="FFFFFF"/>
                </a:solidFill>
                <a:latin typeface="Gordita Bold"/>
              </a:rPr>
              <a:t>A. United Kingdom</a:t>
            </a:r>
          </a:p>
          <a:p>
            <a:pPr algn="ctr">
              <a:lnSpc>
                <a:spcPts val="9739"/>
              </a:lnSpc>
              <a:spcBef>
                <a:spcPct val="0"/>
              </a:spcBef>
            </a:pPr>
            <a:r>
              <a:rPr lang="en-US" sz="6956">
                <a:solidFill>
                  <a:srgbClr val="FFFFFF"/>
                </a:solidFill>
                <a:latin typeface="Gordita Bold"/>
              </a:rPr>
              <a:t>B. D. R. Congo</a:t>
            </a:r>
          </a:p>
          <a:p>
            <a:pPr algn="ctr">
              <a:lnSpc>
                <a:spcPts val="9739"/>
              </a:lnSpc>
              <a:spcBef>
                <a:spcPct val="0"/>
              </a:spcBef>
            </a:pPr>
            <a:r>
              <a:rPr lang="en-US" sz="6956">
                <a:solidFill>
                  <a:srgbClr val="FFFFFF"/>
                </a:solidFill>
                <a:latin typeface="Gordita Bold"/>
              </a:rPr>
              <a:t>C. Rwanda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1191</Words>
  <Application>Microsoft Office PowerPoint</Application>
  <PresentationFormat>Custom</PresentationFormat>
  <Paragraphs>118</Paragraphs>
  <Slides>18</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Calibri</vt:lpstr>
      <vt:lpstr>Gordita Bold</vt:lpstr>
      <vt:lpstr>Gordita</vt:lpstr>
      <vt:lpstr>Arial</vt:lpstr>
      <vt:lpstr>Nothing You Could Do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Children &amp; Young Peoples Talk PPT Harvest Pack 2022</dc:title>
  <dc:creator>Pedro Alvim Domingos de Oliveira</dc:creator>
  <cp:lastModifiedBy>Pedro Alvim Domingos de Oliveira</cp:lastModifiedBy>
  <cp:revision>2</cp:revision>
  <dcterms:created xsi:type="dcterms:W3CDTF">2006-08-16T00:00:00Z</dcterms:created>
  <dcterms:modified xsi:type="dcterms:W3CDTF">2022-09-02T13:38:43Z</dcterms:modified>
  <dc:identifier>DAFLEMLUMqg</dc:identifier>
</cp:coreProperties>
</file>